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182608A-EC81-4037-83FA-5598D5FB3AD5}">
  <a:tblStyle styleId="{7182608A-EC81-4037-83FA-5598D5FB3AD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ab4c6ad0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ab4c6ad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6ab4c6ad0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6ab4c6ad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6ab4c6ad09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6ab4c6ad09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7e76b80df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7e76b80df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Interview Notes</a:t>
            </a:r>
            <a:endParaRPr b="1" sz="1900">
              <a:solidFill>
                <a:schemeClr val="dk1"/>
              </a:solidFill>
              <a:latin typeface="Halant"/>
              <a:ea typeface="Halant"/>
              <a:cs typeface="Halant"/>
              <a:sym typeface="Halant"/>
            </a:endParaRPr>
          </a:p>
        </p:txBody>
      </p:sp>
      <p:graphicFrame>
        <p:nvGraphicFramePr>
          <p:cNvPr id="59" name="Google Shape;59;p13"/>
          <p:cNvGraphicFramePr/>
          <p:nvPr/>
        </p:nvGraphicFramePr>
        <p:xfrm>
          <a:off x="483425" y="3559450"/>
          <a:ext cx="3000000" cy="3000000"/>
        </p:xfrm>
        <a:graphic>
          <a:graphicData uri="http://schemas.openxmlformats.org/drawingml/2006/table">
            <a:tbl>
              <a:tblPr>
                <a:noFill/>
                <a:tableStyleId>{7182608A-EC81-4037-83FA-5598D5FB3AD5}</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Writer: Anti-Slavery Publications Specialist</a:t>
                      </a:r>
                      <a:endParaRPr/>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60" name="Google Shape;60;p13"/>
          <p:cNvSpPr txBox="1"/>
          <p:nvPr/>
        </p:nvSpPr>
        <p:spPr>
          <a:xfrm>
            <a:off x="913900" y="1412400"/>
            <a:ext cx="61668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group interviews, you are responsible for taking notes on each candidate. For each position, write the name of the abolitionists participating in the interview. Then, write notes about their answers to the questions. Consider how fully they answer each question, how their experiences demonstrate their qualifications, and their overall ability to engage in dialogue with the group. At the end of the interview for each position, </a:t>
            </a:r>
            <a:r>
              <a:rPr lang="en">
                <a:solidFill>
                  <a:schemeClr val="accent1"/>
                </a:solidFill>
              </a:rPr>
              <a:t>✔</a:t>
            </a:r>
            <a:r>
              <a:rPr lang="en" sz="1200">
                <a:solidFill>
                  <a:schemeClr val="dk1"/>
                </a:solidFill>
                <a:latin typeface="Inter"/>
                <a:ea typeface="Inter"/>
                <a:cs typeface="Inter"/>
                <a:sym typeface="Inter"/>
              </a:rPr>
              <a:t> check whether you think each candidate should be considered for the position. Place a ⭐ star next to the candidate that you think is best qualified and should be hired.</a:t>
            </a:r>
            <a:endParaRPr sz="1200">
              <a:solidFill>
                <a:schemeClr val="dk1"/>
              </a:solidFill>
              <a:latin typeface="Inter"/>
              <a:ea typeface="Inter"/>
              <a:cs typeface="Inter"/>
              <a:sym typeface="Inter"/>
            </a:endParaRPr>
          </a:p>
        </p:txBody>
      </p:sp>
      <p:sp>
        <p:nvSpPr>
          <p:cNvPr id="61" name="Google Shape;61;p13"/>
          <p:cNvSpPr/>
          <p:nvPr/>
        </p:nvSpPr>
        <p:spPr>
          <a:xfrm>
            <a:off x="2367500"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3"/>
          <p:cNvSpPr/>
          <p:nvPr/>
        </p:nvSpPr>
        <p:spPr>
          <a:xfrm>
            <a:off x="3773625"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3"/>
          <p:cNvSpPr/>
          <p:nvPr/>
        </p:nvSpPr>
        <p:spPr>
          <a:xfrm>
            <a:off x="5103550"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p:nvPr/>
        </p:nvSpPr>
        <p:spPr>
          <a:xfrm>
            <a:off x="6509675"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3"/>
          <p:cNvSpPr/>
          <p:nvPr/>
        </p:nvSpPr>
        <p:spPr>
          <a:xfrm>
            <a:off x="2367500"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3"/>
          <p:cNvSpPr/>
          <p:nvPr/>
        </p:nvSpPr>
        <p:spPr>
          <a:xfrm>
            <a:off x="3773625"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 name="Google Shape;67;p13"/>
          <p:cNvSpPr/>
          <p:nvPr/>
        </p:nvSpPr>
        <p:spPr>
          <a:xfrm>
            <a:off x="5103550"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3"/>
          <p:cNvSpPr/>
          <p:nvPr/>
        </p:nvSpPr>
        <p:spPr>
          <a:xfrm>
            <a:off x="6509675"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9" name="Google Shape;69;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75" name="Google Shape;7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4"/>
          <p:cNvGraphicFramePr/>
          <p:nvPr/>
        </p:nvGraphicFramePr>
        <p:xfrm>
          <a:off x="448063" y="606575"/>
          <a:ext cx="3000000" cy="3000000"/>
        </p:xfrm>
        <a:graphic>
          <a:graphicData uri="http://schemas.openxmlformats.org/drawingml/2006/table">
            <a:tbl>
              <a:tblPr>
                <a:noFill/>
                <a:tableStyleId>{7182608A-EC81-4037-83FA-5598D5FB3AD5}</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Speaker: Abolitionist Orator and Advocate</a:t>
                      </a:r>
                      <a:endParaRPr/>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79" name="Google Shape;79;p14"/>
          <p:cNvSpPr/>
          <p:nvPr/>
        </p:nvSpPr>
        <p:spPr>
          <a:xfrm>
            <a:off x="233213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14"/>
          <p:cNvSpPr/>
          <p:nvPr/>
        </p:nvSpPr>
        <p:spPr>
          <a:xfrm>
            <a:off x="373826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4"/>
          <p:cNvSpPr/>
          <p:nvPr/>
        </p:nvSpPr>
        <p:spPr>
          <a:xfrm>
            <a:off x="506818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4"/>
          <p:cNvSpPr/>
          <p:nvPr/>
        </p:nvSpPr>
        <p:spPr>
          <a:xfrm>
            <a:off x="647431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4"/>
          <p:cNvSpPr/>
          <p:nvPr/>
        </p:nvSpPr>
        <p:spPr>
          <a:xfrm>
            <a:off x="233213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4"/>
          <p:cNvSpPr/>
          <p:nvPr/>
        </p:nvSpPr>
        <p:spPr>
          <a:xfrm>
            <a:off x="373826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4"/>
          <p:cNvSpPr/>
          <p:nvPr/>
        </p:nvSpPr>
        <p:spPr>
          <a:xfrm>
            <a:off x="506818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6" name="Google Shape;86;p14"/>
          <p:cNvSpPr/>
          <p:nvPr/>
        </p:nvSpPr>
        <p:spPr>
          <a:xfrm>
            <a:off x="647431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87" name="Google Shape;87;p14"/>
          <p:cNvGraphicFramePr/>
          <p:nvPr/>
        </p:nvGraphicFramePr>
        <p:xfrm>
          <a:off x="448688" y="5042650"/>
          <a:ext cx="3000000" cy="3000000"/>
        </p:xfrm>
        <a:graphic>
          <a:graphicData uri="http://schemas.openxmlformats.org/drawingml/2006/table">
            <a:tbl>
              <a:tblPr>
                <a:noFill/>
                <a:tableStyleId>{7182608A-EC81-4037-83FA-5598D5FB3AD5}</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100">
                          <a:solidFill>
                            <a:schemeClr val="dk1"/>
                          </a:solidFill>
                          <a:highlight>
                            <a:schemeClr val="lt1"/>
                          </a:highlight>
                          <a:latin typeface="Inter"/>
                          <a:ea typeface="Inter"/>
                          <a:cs typeface="Inter"/>
                          <a:sym typeface="Inter"/>
                        </a:rPr>
                        <a:t>Fundraiser and Membership Coordinator: Supporter Mobilization Specialist</a:t>
                      </a:r>
                      <a:endParaRPr sz="1300"/>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88" name="Google Shape;88;p14"/>
          <p:cNvSpPr/>
          <p:nvPr/>
        </p:nvSpPr>
        <p:spPr>
          <a:xfrm>
            <a:off x="233276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9" name="Google Shape;89;p14"/>
          <p:cNvSpPr/>
          <p:nvPr/>
        </p:nvSpPr>
        <p:spPr>
          <a:xfrm>
            <a:off x="373888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 name="Google Shape;90;p14"/>
          <p:cNvSpPr/>
          <p:nvPr/>
        </p:nvSpPr>
        <p:spPr>
          <a:xfrm>
            <a:off x="506881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1" name="Google Shape;91;p14"/>
          <p:cNvSpPr/>
          <p:nvPr/>
        </p:nvSpPr>
        <p:spPr>
          <a:xfrm>
            <a:off x="647493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4"/>
          <p:cNvSpPr/>
          <p:nvPr/>
        </p:nvSpPr>
        <p:spPr>
          <a:xfrm>
            <a:off x="233276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4"/>
          <p:cNvSpPr/>
          <p:nvPr/>
        </p:nvSpPr>
        <p:spPr>
          <a:xfrm>
            <a:off x="373888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4"/>
          <p:cNvSpPr/>
          <p:nvPr/>
        </p:nvSpPr>
        <p:spPr>
          <a:xfrm>
            <a:off x="506881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5" name="Google Shape;95;p14"/>
          <p:cNvSpPr/>
          <p:nvPr/>
        </p:nvSpPr>
        <p:spPr>
          <a:xfrm>
            <a:off x="647493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101" name="Google Shape;10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4" name="Google Shape;104;p15"/>
          <p:cNvGraphicFramePr/>
          <p:nvPr/>
        </p:nvGraphicFramePr>
        <p:xfrm>
          <a:off x="448063" y="606575"/>
          <a:ext cx="3000000" cy="3000000"/>
        </p:xfrm>
        <a:graphic>
          <a:graphicData uri="http://schemas.openxmlformats.org/drawingml/2006/table">
            <a:tbl>
              <a:tblPr>
                <a:noFill/>
                <a:tableStyleId>{7182608A-EC81-4037-83FA-5598D5FB3AD5}</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Agitator: Government Relations and Advocacy Specialist</a:t>
                      </a:r>
                      <a:endParaRPr/>
                    </a:p>
                  </a:txBody>
                  <a:tcPr marT="91425" marB="91425" marR="91425" marL="91425" anchor="ctr"/>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05" name="Google Shape;105;p15"/>
          <p:cNvSpPr/>
          <p:nvPr/>
        </p:nvSpPr>
        <p:spPr>
          <a:xfrm>
            <a:off x="233213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5"/>
          <p:cNvSpPr/>
          <p:nvPr/>
        </p:nvSpPr>
        <p:spPr>
          <a:xfrm>
            <a:off x="373826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5"/>
          <p:cNvSpPr/>
          <p:nvPr/>
        </p:nvSpPr>
        <p:spPr>
          <a:xfrm>
            <a:off x="506818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5"/>
          <p:cNvSpPr/>
          <p:nvPr/>
        </p:nvSpPr>
        <p:spPr>
          <a:xfrm>
            <a:off x="647431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15"/>
          <p:cNvSpPr/>
          <p:nvPr/>
        </p:nvSpPr>
        <p:spPr>
          <a:xfrm>
            <a:off x="233213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0" name="Google Shape;110;p15"/>
          <p:cNvSpPr/>
          <p:nvPr/>
        </p:nvSpPr>
        <p:spPr>
          <a:xfrm>
            <a:off x="373826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1" name="Google Shape;111;p15"/>
          <p:cNvSpPr/>
          <p:nvPr/>
        </p:nvSpPr>
        <p:spPr>
          <a:xfrm>
            <a:off x="506818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p:nvPr/>
        </p:nvSpPr>
        <p:spPr>
          <a:xfrm>
            <a:off x="647431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13" name="Google Shape;113;p15"/>
          <p:cNvGraphicFramePr/>
          <p:nvPr/>
        </p:nvGraphicFramePr>
        <p:xfrm>
          <a:off x="448688" y="5042650"/>
          <a:ext cx="3000000" cy="3000000"/>
        </p:xfrm>
        <a:graphic>
          <a:graphicData uri="http://schemas.openxmlformats.org/drawingml/2006/table">
            <a:tbl>
              <a:tblPr>
                <a:noFill/>
                <a:tableStyleId>{7182608A-EC81-4037-83FA-5598D5FB3AD5}</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Organizer: Underground Railroad Coordinator</a:t>
                      </a:r>
                      <a:endParaRPr sz="1300"/>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14" name="Google Shape;114;p15"/>
          <p:cNvSpPr/>
          <p:nvPr/>
        </p:nvSpPr>
        <p:spPr>
          <a:xfrm>
            <a:off x="233276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5"/>
          <p:cNvSpPr/>
          <p:nvPr/>
        </p:nvSpPr>
        <p:spPr>
          <a:xfrm>
            <a:off x="373888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5"/>
          <p:cNvSpPr/>
          <p:nvPr/>
        </p:nvSpPr>
        <p:spPr>
          <a:xfrm>
            <a:off x="506881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5"/>
          <p:cNvSpPr/>
          <p:nvPr/>
        </p:nvSpPr>
        <p:spPr>
          <a:xfrm>
            <a:off x="647493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15"/>
          <p:cNvSpPr/>
          <p:nvPr/>
        </p:nvSpPr>
        <p:spPr>
          <a:xfrm>
            <a:off x="233276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9" name="Google Shape;119;p15"/>
          <p:cNvSpPr/>
          <p:nvPr/>
        </p:nvSpPr>
        <p:spPr>
          <a:xfrm>
            <a:off x="373888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0" name="Google Shape;120;p15"/>
          <p:cNvSpPr/>
          <p:nvPr/>
        </p:nvSpPr>
        <p:spPr>
          <a:xfrm>
            <a:off x="506881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15"/>
          <p:cNvSpPr/>
          <p:nvPr/>
        </p:nvSpPr>
        <p:spPr>
          <a:xfrm>
            <a:off x="647493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Hiring Decisions</a:t>
            </a:r>
            <a:endParaRPr sz="1900">
              <a:latin typeface="Halant"/>
              <a:ea typeface="Halant"/>
              <a:cs typeface="Halant"/>
              <a:sym typeface="Halant"/>
            </a:endParaRPr>
          </a:p>
        </p:txBody>
      </p:sp>
      <p:pic>
        <p:nvPicPr>
          <p:cNvPr id="127" name="Google Shape;12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16"/>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Hiring Decisions</a:t>
            </a:r>
            <a:endParaRPr b="1" sz="1900">
              <a:solidFill>
                <a:schemeClr val="dk1"/>
              </a:solidFill>
              <a:latin typeface="Halant"/>
              <a:ea typeface="Halant"/>
              <a:cs typeface="Halant"/>
              <a:sym typeface="Halant"/>
            </a:endParaRPr>
          </a:p>
        </p:txBody>
      </p:sp>
      <p:sp>
        <p:nvSpPr>
          <p:cNvPr id="131" name="Google Shape;131;p16"/>
          <p:cNvSpPr txBox="1"/>
          <p:nvPr/>
        </p:nvSpPr>
        <p:spPr>
          <a:xfrm>
            <a:off x="913900" y="1412400"/>
            <a:ext cx="6166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Using the notes you took during the group interviews, determine who you think is the best candidate for each position. Then, write your rationale for your decision, citing evidence about their qualifications and interview performance. You may select your own </a:t>
            </a:r>
            <a:r>
              <a:rPr lang="en" sz="1200">
                <a:solidFill>
                  <a:schemeClr val="dk1"/>
                </a:solidFill>
                <a:latin typeface="Inter"/>
                <a:ea typeface="Inter"/>
                <a:cs typeface="Inter"/>
                <a:sym typeface="Inter"/>
              </a:rPr>
              <a:t>abolitionist</a:t>
            </a:r>
            <a:r>
              <a:rPr lang="en" sz="1200">
                <a:solidFill>
                  <a:schemeClr val="dk1"/>
                </a:solidFill>
                <a:latin typeface="Inter"/>
                <a:ea typeface="Inter"/>
                <a:cs typeface="Inter"/>
                <a:sym typeface="Inter"/>
              </a:rPr>
              <a:t> for a position. However, you cannot choose the same person for more than one position.</a:t>
            </a:r>
            <a:endParaRPr sz="1200">
              <a:solidFill>
                <a:schemeClr val="dk1"/>
              </a:solidFill>
              <a:latin typeface="Inter"/>
              <a:ea typeface="Inter"/>
              <a:cs typeface="Inter"/>
              <a:sym typeface="Inter"/>
            </a:endParaRPr>
          </a:p>
        </p:txBody>
      </p:sp>
      <p:sp>
        <p:nvSpPr>
          <p:cNvPr id="132" name="Google Shape;132;p16"/>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33" name="Google Shape;133;p16"/>
          <p:cNvGraphicFramePr/>
          <p:nvPr/>
        </p:nvGraphicFramePr>
        <p:xfrm>
          <a:off x="338625" y="2839775"/>
          <a:ext cx="3000000" cy="3000000"/>
        </p:xfrm>
        <a:graphic>
          <a:graphicData uri="http://schemas.openxmlformats.org/drawingml/2006/table">
            <a:tbl>
              <a:tblPr>
                <a:noFill/>
                <a:tableStyleId>{7182608A-EC81-4037-83FA-5598D5FB3AD5}</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Writer: Anti-Slavery Publications Specialist</a:t>
                      </a:r>
                      <a:endParaRPr sz="1600">
                        <a:latin typeface="Inter"/>
                        <a:ea typeface="Inter"/>
                        <a:cs typeface="Inter"/>
                        <a:sym typeface="Inter"/>
                      </a:endParaRPr>
                    </a:p>
                  </a:txBody>
                  <a:tcPr marT="91425" marB="91425" marR="91425" marL="91425"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r>
            </a:tbl>
          </a:graphicData>
        </a:graphic>
      </p:graphicFrame>
      <p:graphicFrame>
        <p:nvGraphicFramePr>
          <p:cNvPr id="134" name="Google Shape;134;p16"/>
          <p:cNvGraphicFramePr/>
          <p:nvPr/>
        </p:nvGraphicFramePr>
        <p:xfrm>
          <a:off x="2966300" y="2839775"/>
          <a:ext cx="3000000" cy="3000000"/>
        </p:xfrm>
        <a:graphic>
          <a:graphicData uri="http://schemas.openxmlformats.org/drawingml/2006/table">
            <a:tbl>
              <a:tblPr>
                <a:noFill/>
                <a:tableStyleId>{7182608A-EC81-4037-83FA-5598D5FB3AD5}</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5" name="Google Shape;135;p16"/>
          <p:cNvGraphicFramePr/>
          <p:nvPr/>
        </p:nvGraphicFramePr>
        <p:xfrm>
          <a:off x="338625" y="4058975"/>
          <a:ext cx="3000000" cy="3000000"/>
        </p:xfrm>
        <a:graphic>
          <a:graphicData uri="http://schemas.openxmlformats.org/drawingml/2006/table">
            <a:tbl>
              <a:tblPr>
                <a:noFill/>
                <a:tableStyleId>{7182608A-EC81-4037-83FA-5598D5FB3AD5}</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Speaker: Abolitionist Orator and Advocate</a:t>
                      </a:r>
                      <a:endParaRPr sz="1600">
                        <a:latin typeface="Inter"/>
                        <a:ea typeface="Inter"/>
                        <a:cs typeface="Inter"/>
                        <a:sym typeface="Inter"/>
                      </a:endParaRPr>
                    </a:p>
                  </a:txBody>
                  <a:tcPr marT="91425" marB="91425" marR="91425" marL="91425" anchor="ctr">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bl>
          </a:graphicData>
        </a:graphic>
      </p:graphicFrame>
      <p:graphicFrame>
        <p:nvGraphicFramePr>
          <p:cNvPr id="136" name="Google Shape;136;p16"/>
          <p:cNvGraphicFramePr/>
          <p:nvPr/>
        </p:nvGraphicFramePr>
        <p:xfrm>
          <a:off x="2966300" y="4058975"/>
          <a:ext cx="3000000" cy="3000000"/>
        </p:xfrm>
        <a:graphic>
          <a:graphicData uri="http://schemas.openxmlformats.org/drawingml/2006/table">
            <a:tbl>
              <a:tblPr>
                <a:noFill/>
                <a:tableStyleId>{7182608A-EC81-4037-83FA-5598D5FB3AD5}</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7" name="Google Shape;137;p16"/>
          <p:cNvGraphicFramePr/>
          <p:nvPr/>
        </p:nvGraphicFramePr>
        <p:xfrm>
          <a:off x="338625" y="5354375"/>
          <a:ext cx="3000000" cy="3000000"/>
        </p:xfrm>
        <a:graphic>
          <a:graphicData uri="http://schemas.openxmlformats.org/drawingml/2006/table">
            <a:tbl>
              <a:tblPr>
                <a:noFill/>
                <a:tableStyleId>{7182608A-EC81-4037-83FA-5598D5FB3AD5}</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500">
                          <a:solidFill>
                            <a:schemeClr val="dk1"/>
                          </a:solidFill>
                          <a:highlight>
                            <a:schemeClr val="lt1"/>
                          </a:highlight>
                          <a:latin typeface="Inter"/>
                          <a:ea typeface="Inter"/>
                          <a:cs typeface="Inter"/>
                          <a:sym typeface="Inter"/>
                        </a:rPr>
                        <a:t>Fundraiser and Membership Coordinator: Supporter Mobilization Specialist</a:t>
                      </a:r>
                      <a:endParaRPr sz="2000">
                        <a:latin typeface="Inter"/>
                        <a:ea typeface="Inter"/>
                        <a:cs typeface="Inter"/>
                        <a:sym typeface="Inter"/>
                      </a:endParaRPr>
                    </a:p>
                  </a:txBody>
                  <a:tcPr marT="91425" marB="91425" marR="91425" marL="91425" anchor="ctr">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graphicFrame>
        <p:nvGraphicFramePr>
          <p:cNvPr id="138" name="Google Shape;138;p16"/>
          <p:cNvGraphicFramePr/>
          <p:nvPr/>
        </p:nvGraphicFramePr>
        <p:xfrm>
          <a:off x="2966300" y="5354375"/>
          <a:ext cx="3000000" cy="3000000"/>
        </p:xfrm>
        <a:graphic>
          <a:graphicData uri="http://schemas.openxmlformats.org/drawingml/2006/table">
            <a:tbl>
              <a:tblPr>
                <a:noFill/>
                <a:tableStyleId>{7182608A-EC81-4037-83FA-5598D5FB3AD5}</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9" name="Google Shape;139;p16"/>
          <p:cNvGraphicFramePr/>
          <p:nvPr/>
        </p:nvGraphicFramePr>
        <p:xfrm>
          <a:off x="338625" y="6573575"/>
          <a:ext cx="3000000" cy="3000000"/>
        </p:xfrm>
        <a:graphic>
          <a:graphicData uri="http://schemas.openxmlformats.org/drawingml/2006/table">
            <a:tbl>
              <a:tblPr>
                <a:noFill/>
                <a:tableStyleId>{7182608A-EC81-4037-83FA-5598D5FB3AD5}</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Agitator: Government Relations and Advocacy Specialist</a:t>
                      </a:r>
                      <a:endParaRPr sz="2000">
                        <a:latin typeface="Inter"/>
                        <a:ea typeface="Inter"/>
                        <a:cs typeface="Inter"/>
                        <a:sym typeface="Inter"/>
                      </a:endParaRPr>
                    </a:p>
                  </a:txBody>
                  <a:tcPr marT="91425" marB="91425" marR="91425" marL="91425" anchor="ctr">
                    <a:lnL cap="flat" cmpd="sng" w="19050">
                      <a:solidFill>
                        <a:srgbClr val="38E0A4"/>
                      </a:solidFill>
                      <a:prstDash val="solid"/>
                      <a:round/>
                      <a:headEnd len="sm" w="sm" type="none"/>
                      <a:tailEnd len="sm" w="sm" type="none"/>
                    </a:lnL>
                    <a:lnR cap="flat" cmpd="sng" w="19050">
                      <a:solidFill>
                        <a:srgbClr val="38E0A4"/>
                      </a:solidFill>
                      <a:prstDash val="solid"/>
                      <a:round/>
                      <a:headEnd len="sm" w="sm" type="none"/>
                      <a:tailEnd len="sm" w="sm" type="none"/>
                    </a:lnR>
                    <a:lnT cap="flat" cmpd="sng" w="19050">
                      <a:solidFill>
                        <a:srgbClr val="38E0A4"/>
                      </a:solidFill>
                      <a:prstDash val="solid"/>
                      <a:round/>
                      <a:headEnd len="sm" w="sm" type="none"/>
                      <a:tailEnd len="sm" w="sm" type="none"/>
                    </a:lnT>
                    <a:lnB cap="flat" cmpd="sng" w="19050">
                      <a:solidFill>
                        <a:srgbClr val="38E0A4"/>
                      </a:solidFill>
                      <a:prstDash val="solid"/>
                      <a:round/>
                      <a:headEnd len="sm" w="sm" type="none"/>
                      <a:tailEnd len="sm" w="sm" type="none"/>
                    </a:lnB>
                  </a:tcPr>
                </a:tc>
              </a:tr>
            </a:tbl>
          </a:graphicData>
        </a:graphic>
      </p:graphicFrame>
      <p:graphicFrame>
        <p:nvGraphicFramePr>
          <p:cNvPr id="140" name="Google Shape;140;p16"/>
          <p:cNvGraphicFramePr/>
          <p:nvPr/>
        </p:nvGraphicFramePr>
        <p:xfrm>
          <a:off x="2966300" y="6573575"/>
          <a:ext cx="3000000" cy="3000000"/>
        </p:xfrm>
        <a:graphic>
          <a:graphicData uri="http://schemas.openxmlformats.org/drawingml/2006/table">
            <a:tbl>
              <a:tblPr>
                <a:noFill/>
                <a:tableStyleId>{7182608A-EC81-4037-83FA-5598D5FB3AD5}</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41" name="Google Shape;141;p16"/>
          <p:cNvGraphicFramePr/>
          <p:nvPr/>
        </p:nvGraphicFramePr>
        <p:xfrm>
          <a:off x="338625" y="7868975"/>
          <a:ext cx="3000000" cy="3000000"/>
        </p:xfrm>
        <a:graphic>
          <a:graphicData uri="http://schemas.openxmlformats.org/drawingml/2006/table">
            <a:tbl>
              <a:tblPr>
                <a:noFill/>
                <a:tableStyleId>{7182608A-EC81-4037-83FA-5598D5FB3AD5}</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Organizer: Underground Railroad Coordinator</a:t>
                      </a:r>
                      <a:endParaRPr sz="2000">
                        <a:latin typeface="Inter"/>
                        <a:ea typeface="Inter"/>
                        <a:cs typeface="Inter"/>
                        <a:sym typeface="Inter"/>
                      </a:endParaRPr>
                    </a:p>
                  </a:txBody>
                  <a:tcPr marT="91425" marB="91425" marR="91425" marL="91425" anchor="ctr">
                    <a:lnL cap="flat" cmpd="sng" w="19050">
                      <a:solidFill>
                        <a:srgbClr val="231F20"/>
                      </a:solidFill>
                      <a:prstDash val="solid"/>
                      <a:round/>
                      <a:headEnd len="sm" w="sm" type="none"/>
                      <a:tailEnd len="sm" w="sm" type="none"/>
                    </a:lnL>
                    <a:lnR cap="flat" cmpd="sng" w="19050">
                      <a:solidFill>
                        <a:srgbClr val="231F20"/>
                      </a:solidFill>
                      <a:prstDash val="solid"/>
                      <a:round/>
                      <a:headEnd len="sm" w="sm" type="none"/>
                      <a:tailEnd len="sm" w="sm" type="none"/>
                    </a:lnR>
                    <a:lnT cap="flat" cmpd="sng" w="19050">
                      <a:solidFill>
                        <a:srgbClr val="231F20"/>
                      </a:solidFill>
                      <a:prstDash val="solid"/>
                      <a:round/>
                      <a:headEnd len="sm" w="sm" type="none"/>
                      <a:tailEnd len="sm" w="sm" type="none"/>
                    </a:lnT>
                    <a:lnB cap="flat" cmpd="sng" w="19050">
                      <a:solidFill>
                        <a:srgbClr val="231F20"/>
                      </a:solidFill>
                      <a:prstDash val="solid"/>
                      <a:round/>
                      <a:headEnd len="sm" w="sm" type="none"/>
                      <a:tailEnd len="sm" w="sm" type="none"/>
                    </a:lnB>
                  </a:tcPr>
                </a:tc>
              </a:tr>
            </a:tbl>
          </a:graphicData>
        </a:graphic>
      </p:graphicFrame>
      <p:graphicFrame>
        <p:nvGraphicFramePr>
          <p:cNvPr id="142" name="Google Shape;142;p16"/>
          <p:cNvGraphicFramePr/>
          <p:nvPr/>
        </p:nvGraphicFramePr>
        <p:xfrm>
          <a:off x="2966300" y="7868975"/>
          <a:ext cx="3000000" cy="3000000"/>
        </p:xfrm>
        <a:graphic>
          <a:graphicData uri="http://schemas.openxmlformats.org/drawingml/2006/table">
            <a:tbl>
              <a:tblPr>
                <a:noFill/>
                <a:tableStyleId>{7182608A-EC81-4037-83FA-5598D5FB3AD5}</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